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7" r:id="rId3"/>
    <p:sldId id="258" r:id="rId4"/>
    <p:sldId id="267" r:id="rId5"/>
    <p:sldId id="259" r:id="rId6"/>
    <p:sldId id="260" r:id="rId7"/>
    <p:sldId id="262" r:id="rId8"/>
    <p:sldId id="261" r:id="rId9"/>
    <p:sldId id="263" r:id="rId10"/>
    <p:sldId id="264" r:id="rId11"/>
    <p:sldId id="268" r:id="rId12"/>
    <p:sldId id="269" r:id="rId13"/>
    <p:sldId id="270" r:id="rId14"/>
    <p:sldId id="265" r:id="rId15"/>
    <p:sldId id="266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72D62-6E56-4A9F-B770-4EE64A1C8812}" type="datetimeFigureOut">
              <a:rPr lang="pl-PL" smtClean="0"/>
              <a:pPr/>
              <a:t>2010-05-16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30136-4E9E-4254-93A5-4A2F51CD15E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30136-4E9E-4254-93A5-4A2F51CD15E3}" type="slidenum">
              <a:rPr lang="pl-PL" smtClean="0"/>
              <a:pPr/>
              <a:t>2</a:t>
            </a:fld>
            <a:endParaRPr lang="pl-P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30136-4E9E-4254-93A5-4A2F51CD15E3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54ED-D874-4B09-ACD0-C4B7C3B4049A}" type="datetimeFigureOut">
              <a:rPr lang="pl-PL" smtClean="0"/>
              <a:pPr/>
              <a:t>2010-05-16</a:t>
            </a:fld>
            <a:endParaRPr lang="pl-P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A40FB-DF3A-418E-B852-9E9477D5621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54ED-D874-4B09-ACD0-C4B7C3B4049A}" type="datetimeFigureOut">
              <a:rPr lang="pl-PL" smtClean="0"/>
              <a:pPr/>
              <a:t>2010-05-16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A40FB-DF3A-418E-B852-9E9477D5621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54ED-D874-4B09-ACD0-C4B7C3B4049A}" type="datetimeFigureOut">
              <a:rPr lang="pl-PL" smtClean="0"/>
              <a:pPr/>
              <a:t>2010-05-16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A40FB-DF3A-418E-B852-9E9477D5621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54ED-D874-4B09-ACD0-C4B7C3B4049A}" type="datetimeFigureOut">
              <a:rPr lang="pl-PL" smtClean="0"/>
              <a:pPr/>
              <a:t>2010-05-16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A40FB-DF3A-418E-B852-9E9477D5621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54ED-D874-4B09-ACD0-C4B7C3B4049A}" type="datetimeFigureOut">
              <a:rPr lang="pl-PL" smtClean="0"/>
              <a:pPr/>
              <a:t>2010-05-16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A40FB-DF3A-418E-B852-9E9477D5621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54ED-D874-4B09-ACD0-C4B7C3B4049A}" type="datetimeFigureOut">
              <a:rPr lang="pl-PL" smtClean="0"/>
              <a:pPr/>
              <a:t>2010-05-16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A40FB-DF3A-418E-B852-9E9477D5621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54ED-D874-4B09-ACD0-C4B7C3B4049A}" type="datetimeFigureOut">
              <a:rPr lang="pl-PL" smtClean="0"/>
              <a:pPr/>
              <a:t>2010-05-16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A40FB-DF3A-418E-B852-9E9477D5621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54ED-D874-4B09-ACD0-C4B7C3B4049A}" type="datetimeFigureOut">
              <a:rPr lang="pl-PL" smtClean="0"/>
              <a:pPr/>
              <a:t>2010-05-16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3A40FB-DF3A-418E-B852-9E9477D5621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54ED-D874-4B09-ACD0-C4B7C3B4049A}" type="datetimeFigureOut">
              <a:rPr lang="pl-PL" smtClean="0"/>
              <a:pPr/>
              <a:t>2010-05-16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A40FB-DF3A-418E-B852-9E9477D5621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54ED-D874-4B09-ACD0-C4B7C3B4049A}" type="datetimeFigureOut">
              <a:rPr lang="pl-PL" smtClean="0"/>
              <a:pPr/>
              <a:t>2010-05-16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73A40FB-DF3A-418E-B852-9E9477D5621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07454ED-D874-4B09-ACD0-C4B7C3B4049A}" type="datetimeFigureOut">
              <a:rPr lang="pl-PL" smtClean="0"/>
              <a:pPr/>
              <a:t>2010-05-16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A40FB-DF3A-418E-B852-9E9477D5621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07454ED-D874-4B09-ACD0-C4B7C3B4049A}" type="datetimeFigureOut">
              <a:rPr lang="pl-PL" smtClean="0"/>
              <a:pPr/>
              <a:t>2010-05-16</a:t>
            </a:fld>
            <a:endParaRPr lang="pl-P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73A40FB-DF3A-418E-B852-9E9477D5621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pull dir="d"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H:\MVI_4004.AVI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7772400" cy="1470025"/>
          </a:xfrm>
        </p:spPr>
        <p:txBody>
          <a:bodyPr/>
          <a:lstStyle/>
          <a:p>
            <a:r>
              <a:rPr lang="en-US" dirty="0" smtClean="0"/>
              <a:t>Optyka</a:t>
            </a:r>
            <a:endParaRPr lang="pl-P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2743200"/>
          </a:xfrm>
        </p:spPr>
        <p:txBody>
          <a:bodyPr>
            <a:normAutofit/>
          </a:bodyPr>
          <a:lstStyle/>
          <a:p>
            <a:r>
              <a:rPr lang="en-US" dirty="0" smtClean="0"/>
              <a:t>Joanna Sado</a:t>
            </a:r>
          </a:p>
          <a:p>
            <a:r>
              <a:rPr lang="en-US" dirty="0" smtClean="0"/>
              <a:t>Tomasz Stanek</a:t>
            </a:r>
          </a:p>
          <a:p>
            <a:r>
              <a:rPr lang="en-US" dirty="0" smtClean="0"/>
              <a:t>Publiczne gimnazjum im. Kazimierza Wielkiego w S</a:t>
            </a:r>
            <a:r>
              <a:rPr lang="pl-PL" dirty="0" smtClean="0"/>
              <a:t>ł</a:t>
            </a:r>
            <a:r>
              <a:rPr lang="en-US" dirty="0" smtClean="0"/>
              <a:t>omnikach</a:t>
            </a:r>
          </a:p>
          <a:p>
            <a:endParaRPr lang="en-US" dirty="0"/>
          </a:p>
          <a:p>
            <a:r>
              <a:rPr lang="en-US" dirty="0" smtClean="0"/>
              <a:t>Opiekun </a:t>
            </a:r>
            <a:r>
              <a:rPr lang="pl-PL" dirty="0" smtClean="0"/>
              <a:t>u</a:t>
            </a:r>
            <a:r>
              <a:rPr lang="en-US" dirty="0" smtClean="0"/>
              <a:t>czni</a:t>
            </a:r>
            <a:r>
              <a:rPr lang="pl-PL" dirty="0" smtClean="0"/>
              <a:t>ó</a:t>
            </a:r>
            <a:r>
              <a:rPr lang="en-US" dirty="0" smtClean="0"/>
              <a:t>w: mgr Dorota </a:t>
            </a:r>
            <a:r>
              <a:rPr lang="en-US" dirty="0" err="1" smtClean="0"/>
              <a:t>Cia</a:t>
            </a:r>
            <a:r>
              <a:rPr lang="pl-PL" dirty="0" smtClean="0"/>
              <a:t>ł</a:t>
            </a:r>
            <a:r>
              <a:rPr lang="en-US" dirty="0" smtClean="0"/>
              <a:t>owicz</a:t>
            </a:r>
            <a:endParaRPr lang="pl-PL" dirty="0"/>
          </a:p>
        </p:txBody>
      </p:sp>
      <p:pic>
        <p:nvPicPr>
          <p:cNvPr id="6" name="Picture 5" descr="bez tytułu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066800"/>
            <a:ext cx="1314450" cy="14478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914400"/>
            <a:ext cx="8077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Zjawisko </a:t>
            </a:r>
            <a:r>
              <a:rPr lang="en-US" sz="4000" dirty="0" err="1" smtClean="0"/>
              <a:t>za</a:t>
            </a:r>
            <a:r>
              <a:rPr lang="pl-PL" sz="4000" dirty="0" smtClean="0"/>
              <a:t>ł</a:t>
            </a:r>
            <a:r>
              <a:rPr lang="en-US" sz="4000" dirty="0" err="1" smtClean="0"/>
              <a:t>amania</a:t>
            </a:r>
            <a:r>
              <a:rPr lang="pl-PL" sz="4000" dirty="0" smtClean="0"/>
              <a:t> światła</a:t>
            </a:r>
            <a:r>
              <a:rPr lang="en-US" sz="4000" dirty="0" smtClean="0"/>
              <a:t> </a:t>
            </a:r>
            <a:r>
              <a:rPr lang="en-US" sz="4000" dirty="0" smtClean="0"/>
              <a:t>polega na zmianie kierunku rozchodzenia si</a:t>
            </a:r>
            <a:r>
              <a:rPr lang="pl-PL" sz="4000" dirty="0" smtClean="0"/>
              <a:t>ę</a:t>
            </a:r>
            <a:r>
              <a:rPr lang="en-US" sz="4000" dirty="0" smtClean="0"/>
              <a:t> </a:t>
            </a:r>
            <a:r>
              <a:rPr lang="pl-PL" sz="4000" dirty="0" err="1" smtClean="0"/>
              <a:t>ś</a:t>
            </a:r>
            <a:r>
              <a:rPr lang="en-US" sz="4000" dirty="0" err="1" smtClean="0"/>
              <a:t>wiat</a:t>
            </a:r>
            <a:r>
              <a:rPr lang="pl-PL" sz="4000" dirty="0" smtClean="0"/>
              <a:t>ł</a:t>
            </a:r>
            <a:r>
              <a:rPr lang="en-US" sz="4000" dirty="0" smtClean="0"/>
              <a:t>a </a:t>
            </a:r>
            <a:r>
              <a:rPr lang="en-US" sz="4000" dirty="0" smtClean="0"/>
              <a:t>przy </a:t>
            </a:r>
            <a:r>
              <a:rPr lang="en-US" sz="4000" dirty="0" err="1" smtClean="0"/>
              <a:t>przej</a:t>
            </a:r>
            <a:r>
              <a:rPr lang="pl-PL" sz="4000" dirty="0" smtClean="0"/>
              <a:t>ś</a:t>
            </a:r>
            <a:r>
              <a:rPr lang="en-US" sz="4000" dirty="0" err="1" smtClean="0"/>
              <a:t>ciu</a:t>
            </a:r>
            <a:r>
              <a:rPr lang="en-US" sz="4000" dirty="0" smtClean="0"/>
              <a:t> z jednego o</a:t>
            </a:r>
            <a:r>
              <a:rPr lang="pl-PL" sz="4000" dirty="0" smtClean="0"/>
              <a:t>ś</a:t>
            </a:r>
            <a:r>
              <a:rPr lang="en-US" sz="4000" dirty="0" err="1" smtClean="0"/>
              <a:t>rodka</a:t>
            </a:r>
            <a:r>
              <a:rPr lang="en-US" sz="4000" dirty="0" smtClean="0"/>
              <a:t> przezroczystego do drugiego!!</a:t>
            </a:r>
            <a:endParaRPr lang="pl-PL" sz="40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70648" cy="1143000"/>
          </a:xfrm>
        </p:spPr>
        <p:txBody>
          <a:bodyPr/>
          <a:lstStyle/>
          <a:p>
            <a:r>
              <a:rPr lang="pl-PL" dirty="0" smtClean="0"/>
              <a:t>Doświadczenie 3.</a:t>
            </a:r>
            <a:endParaRPr lang="pl-PL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0668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</a:t>
            </a:r>
            <a:r>
              <a:rPr lang="pl-PL" dirty="0" smtClean="0"/>
              <a:t>ykonanie </a:t>
            </a:r>
            <a:r>
              <a:rPr lang="pl-PL" dirty="0" smtClean="0"/>
              <a:t>tarczy:</a:t>
            </a:r>
          </a:p>
          <a:p>
            <a:r>
              <a:rPr lang="pl-PL" dirty="0" smtClean="0"/>
              <a:t>Na kawałku tektury o rozmiarach ok. 15x15cm naklej kartkę białego papieru. Wytnij z tektury krążek o średnicy ok. 10cm i podziel go na sześć równych części. Każdą z nich pomaluj innym kolorem: czerwonym, pomarańczowym, żółtym, zielonym, niebieskim i fioletowym. W krążku zrób dwa symetryczne względem siebie otwory, oddalone od siebie ok. 2cm i przeciągnij przez nie sznurek o długości ok. 50cm. Zwiąż końce sznurka i nałóż go na wskazujące palce obu rąk.</a:t>
            </a:r>
            <a:endParaRPr lang="pl-PL" dirty="0"/>
          </a:p>
        </p:txBody>
      </p:sp>
      <p:pic>
        <p:nvPicPr>
          <p:cNvPr id="5" name="Picture 4" descr="IMG_40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16950" y="3581400"/>
            <a:ext cx="4127050" cy="2514600"/>
          </a:xfrm>
          <a:prstGeom prst="rect">
            <a:avLst/>
          </a:prstGeom>
        </p:spPr>
      </p:pic>
      <p:pic>
        <p:nvPicPr>
          <p:cNvPr id="6" name="Picture 5" descr="IMG_4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3352800"/>
            <a:ext cx="4985173" cy="35052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1"/>
            <a:ext cx="8229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Poproś kolegę, by obracając wilokrotnie krążek, skręcił sznurek. Obserwuj wirującą tarczę po jego zwolnieniu.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</p:txBody>
      </p:sp>
      <p:pic>
        <p:nvPicPr>
          <p:cNvPr id="3" name="Picture 2" descr="IMG_4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990600"/>
            <a:ext cx="2819400" cy="2114550"/>
          </a:xfrm>
          <a:prstGeom prst="rect">
            <a:avLst/>
          </a:prstGeom>
        </p:spPr>
      </p:pic>
      <p:pic>
        <p:nvPicPr>
          <p:cNvPr id="5" name="Picture 4" descr="IMG_4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685800"/>
            <a:ext cx="3251200" cy="2438400"/>
          </a:xfrm>
          <a:prstGeom prst="rect">
            <a:avLst/>
          </a:prstGeom>
        </p:spPr>
      </p:pic>
      <p:pic>
        <p:nvPicPr>
          <p:cNvPr id="6" name="Picture 5" descr="IMG_40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0800" y="4400550"/>
            <a:ext cx="3276600" cy="24574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3124200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Po wprawieniu krążka w szybki ruch wirowy wszystkie barwy zlewają się w barwę biało szarą.</a:t>
            </a:r>
          </a:p>
          <a:p>
            <a:r>
              <a:rPr lang="pl-PL" dirty="0" smtClean="0"/>
              <a:t>Na podstawie tego doświadczenia możemy stwierdzić, że: </a:t>
            </a:r>
            <a:r>
              <a:rPr lang="pl-PL" b="1" i="1" dirty="0" smtClean="0"/>
              <a:t>światło białe jest mieszaniną barw: czerwonej, pomarańczowej, żółtej, zielonej, niebieskiej i fioletowej</a:t>
            </a:r>
            <a:r>
              <a:rPr lang="pl-PL" dirty="0" smtClean="0"/>
              <a:t>.</a:t>
            </a:r>
          </a:p>
          <a:p>
            <a:endParaRPr lang="pl-PL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470648" cy="1143000"/>
          </a:xfrm>
        </p:spPr>
        <p:txBody>
          <a:bodyPr/>
          <a:lstStyle/>
          <a:p>
            <a:r>
              <a:rPr lang="pl-PL" dirty="0" smtClean="0"/>
              <a:t>Teoria:</a:t>
            </a:r>
            <a:endParaRPr lang="pl-PL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762000"/>
            <a:ext cx="8534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Rozszczepienie światła białego jest spowodowane tym, że światło o różnych barwach rozchodzi się w ciałach przezroczystych z różnymi szybkościami i z tego powodu załamuje się pod różnymi kątami. Najszybciej rozchodzi się światło czerwone, a najwolniej światło fioletowe. Dlatego, gdy światło przechodzi np. z  powietrza do szkła, kąt załamania promieni czerwonych jest największy, a promieni fioletowych najmniejszy. </a:t>
            </a:r>
            <a:r>
              <a:rPr lang="pl-PL" u="sng" dirty="0" smtClean="0"/>
              <a:t>Tylko w próżni światło o wszystkich barwach rozchodzi się z tą samą szybkością!</a:t>
            </a:r>
            <a:r>
              <a:rPr lang="pl-PL" dirty="0" smtClean="0"/>
              <a:t> </a:t>
            </a:r>
          </a:p>
          <a:p>
            <a:endParaRPr lang="pl-PL" dirty="0" smtClean="0"/>
          </a:p>
          <a:p>
            <a:r>
              <a:rPr lang="pl-PL" dirty="0" smtClean="0"/>
              <a:t>To, że światło białe jest mieszaniną światła o różnych barwach, pozwala zrozumieć, dlaczego różne </a:t>
            </a:r>
            <a:r>
              <a:rPr lang="pl-PL" dirty="0" smtClean="0"/>
              <a:t>przedmioty mają </a:t>
            </a:r>
            <a:r>
              <a:rPr lang="pl-PL" dirty="0" smtClean="0"/>
              <a:t>różne barwy.</a:t>
            </a:r>
            <a:endParaRPr lang="pl-PL" u="sng" dirty="0" smtClean="0"/>
          </a:p>
          <a:p>
            <a:r>
              <a:rPr lang="pl-PL" dirty="0" smtClean="0"/>
              <a:t>  Przedmiot widzimy:</a:t>
            </a:r>
          </a:p>
          <a:p>
            <a:pPr>
              <a:buFontTx/>
              <a:buChar char="-"/>
            </a:pPr>
            <a:r>
              <a:rPr lang="pl-PL" dirty="0" smtClean="0"/>
              <a:t> jako biały - jeżeli odbija (rozprasza) wszystkie składniki światła białego </a:t>
            </a:r>
          </a:p>
          <a:p>
            <a:pPr>
              <a:buFontTx/>
              <a:buChar char="-"/>
            </a:pPr>
            <a:r>
              <a:rPr lang="pl-PL" dirty="0" smtClean="0"/>
              <a:t> jako czerwony - jeżeli odbija (rozprasza) światło o barwie czerwonej (a pozostałe barwy pochłania)</a:t>
            </a:r>
          </a:p>
          <a:p>
            <a:pPr>
              <a:buFontTx/>
              <a:buChar char="-"/>
            </a:pPr>
            <a:r>
              <a:rPr lang="pl-PL" dirty="0" smtClean="0"/>
              <a:t> jako zielony – jeżeli odbija (rozprasza) światło o barwie zielonej (a pozostałe barwy pochłania)</a:t>
            </a:r>
          </a:p>
          <a:p>
            <a:pPr>
              <a:buFontTx/>
              <a:buChar char="-"/>
            </a:pPr>
            <a:r>
              <a:rPr lang="pl-PL" dirty="0" smtClean="0"/>
              <a:t> itd..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Bibliografia:</a:t>
            </a:r>
            <a:endParaRPr lang="pl-PL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9050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 </a:t>
            </a:r>
            <a:r>
              <a:rPr lang="en-US" b="1" dirty="0" smtClean="0"/>
              <a:t>ZamKor, </a:t>
            </a:r>
            <a:r>
              <a:rPr lang="en-US" i="1" dirty="0" err="1" smtClean="0"/>
              <a:t>Okulary</a:t>
            </a:r>
            <a:r>
              <a:rPr lang="en-US" i="1" dirty="0" smtClean="0"/>
              <a:t> </a:t>
            </a:r>
            <a:r>
              <a:rPr lang="pl-PL" i="1" dirty="0" smtClean="0"/>
              <a:t>i</a:t>
            </a:r>
            <a:r>
              <a:rPr lang="en-US" i="1" dirty="0" smtClean="0"/>
              <a:t> </a:t>
            </a:r>
            <a:r>
              <a:rPr lang="en-US" i="1" dirty="0" smtClean="0"/>
              <a:t>par</a:t>
            </a:r>
            <a:r>
              <a:rPr lang="pl-PL" i="1" dirty="0" smtClean="0"/>
              <a:t>ę</a:t>
            </a:r>
            <a:r>
              <a:rPr lang="en-US" i="1" dirty="0" smtClean="0"/>
              <a:t> innych </a:t>
            </a:r>
            <a:r>
              <a:rPr lang="en-US" i="1" dirty="0" err="1" smtClean="0"/>
              <a:t>drobiazg</a:t>
            </a:r>
            <a:r>
              <a:rPr lang="pl-PL" i="1" dirty="0" smtClean="0"/>
              <a:t>ó</a:t>
            </a:r>
            <a:r>
              <a:rPr lang="en-US" i="1" dirty="0" smtClean="0"/>
              <a:t>w</a:t>
            </a:r>
          </a:p>
          <a:p>
            <a:r>
              <a:rPr lang="en-US" i="1" dirty="0" smtClean="0"/>
              <a:t>~ </a:t>
            </a:r>
            <a:r>
              <a:rPr lang="en-US" b="1" dirty="0" smtClean="0"/>
              <a:t>Maria Rozenbajger, Ryszard Rozenbajger, </a:t>
            </a:r>
            <a:r>
              <a:rPr lang="en-US" i="1" dirty="0" smtClean="0"/>
              <a:t>Fizyka dla Gimnazjum, </a:t>
            </a:r>
            <a:r>
              <a:rPr lang="en-US" dirty="0" err="1" smtClean="0"/>
              <a:t>Cze</a:t>
            </a:r>
            <a:r>
              <a:rPr lang="pl-PL" dirty="0" smtClean="0"/>
              <a:t>ść</a:t>
            </a:r>
            <a:r>
              <a:rPr lang="en-US" dirty="0" smtClean="0"/>
              <a:t> 3, </a:t>
            </a:r>
            <a:r>
              <a:rPr lang="en-US" b="1" dirty="0" smtClean="0"/>
              <a:t>Wydawnictwo ZamKor, </a:t>
            </a:r>
            <a:r>
              <a:rPr lang="en-US" dirty="0" err="1" smtClean="0"/>
              <a:t>Krak</a:t>
            </a:r>
            <a:r>
              <a:rPr lang="pl-PL" dirty="0" smtClean="0"/>
              <a:t>ó</a:t>
            </a:r>
            <a:r>
              <a:rPr lang="en-US" dirty="0" smtClean="0"/>
              <a:t>w 2001, str. 137,141</a:t>
            </a:r>
            <a:r>
              <a:rPr lang="pl-PL" dirty="0" smtClean="0"/>
              <a:t>, 143</a:t>
            </a:r>
            <a:endParaRPr lang="pl-PL" i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0"/>
            <a:ext cx="7470648" cy="1143000"/>
          </a:xfrm>
        </p:spPr>
        <p:txBody>
          <a:bodyPr>
            <a:noAutofit/>
          </a:bodyPr>
          <a:lstStyle/>
          <a:p>
            <a:r>
              <a:rPr lang="en-US" sz="6000" dirty="0" smtClean="0"/>
              <a:t>Dzi</a:t>
            </a:r>
            <a:r>
              <a:rPr lang="pl-PL" sz="6000" dirty="0" smtClean="0"/>
              <a:t>ę</a:t>
            </a:r>
            <a:r>
              <a:rPr lang="en-US" sz="6000" dirty="0" err="1" smtClean="0"/>
              <a:t>kujemy</a:t>
            </a:r>
            <a:r>
              <a:rPr lang="en-US" sz="6000" dirty="0" smtClean="0"/>
              <a:t> za obejrzenie naszej prezentacji! </a:t>
            </a:r>
            <a:r>
              <a:rPr lang="en-US" sz="6000" dirty="0" smtClean="0">
                <a:sym typeface="Wingdings" pitchFamily="2" charset="2"/>
              </a:rPr>
              <a:t></a:t>
            </a:r>
            <a:endParaRPr lang="pl-PL" sz="60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</a:t>
            </a:r>
            <a:r>
              <a:rPr lang="pl-PL" dirty="0" smtClean="0"/>
              <a:t>ś</a:t>
            </a:r>
            <a:r>
              <a:rPr lang="en-US" dirty="0" smtClean="0"/>
              <a:t>wiadczenie 1.</a:t>
            </a:r>
            <a:br>
              <a:rPr lang="en-US" dirty="0" smtClean="0"/>
            </a:br>
            <a:r>
              <a:rPr lang="en-US" dirty="0" smtClean="0"/>
              <a:t>             Widma liniowe</a:t>
            </a:r>
            <a:endParaRPr lang="pl-PL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905000"/>
            <a:ext cx="8001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Do otrzymywania widm wykorzystuje się rozszczepienie ś</a:t>
            </a:r>
            <a:r>
              <a:rPr lang="en-US" sz="2000" dirty="0" smtClean="0"/>
              <a:t>wiat</a:t>
            </a:r>
            <a:r>
              <a:rPr lang="pl-PL" sz="2000" dirty="0" smtClean="0"/>
              <a:t>ł</a:t>
            </a:r>
            <a:r>
              <a:rPr lang="en-US" sz="2000" dirty="0" smtClean="0"/>
              <a:t>a </a:t>
            </a:r>
            <a:r>
              <a:rPr lang="pl-PL" sz="2000" dirty="0" smtClean="0"/>
              <a:t>w pryzmacie bą</a:t>
            </a:r>
            <a:r>
              <a:rPr lang="en-US" sz="2000" dirty="0" smtClean="0"/>
              <a:t>d</a:t>
            </a:r>
            <a:r>
              <a:rPr lang="pl-PL" sz="2000" dirty="0" smtClean="0"/>
              <a:t>ź ugięcie na siatce</a:t>
            </a:r>
            <a:r>
              <a:rPr lang="en-US" sz="2000" dirty="0" smtClean="0"/>
              <a:t> </a:t>
            </a:r>
            <a:r>
              <a:rPr lang="pl-PL" sz="2000" dirty="0" smtClean="0"/>
              <a:t>dyfrakcyjnej.</a:t>
            </a:r>
            <a:r>
              <a:rPr lang="en-US" sz="2000" dirty="0" smtClean="0"/>
              <a:t> Potrzebna b</a:t>
            </a:r>
            <a:r>
              <a:rPr lang="pl-PL" sz="2000" dirty="0" smtClean="0"/>
              <a:t>ę</a:t>
            </a:r>
            <a:r>
              <a:rPr lang="en-US" sz="2000" dirty="0" smtClean="0"/>
              <a:t>dzie dowolna p</a:t>
            </a:r>
            <a:r>
              <a:rPr lang="pl-PL" sz="2000" dirty="0" smtClean="0"/>
              <a:t>ł</a:t>
            </a:r>
            <a:r>
              <a:rPr lang="en-US" sz="2000" dirty="0" smtClean="0"/>
              <a:t>yta</a:t>
            </a:r>
            <a:r>
              <a:rPr lang="en-US" sz="2000" dirty="0" smtClean="0"/>
              <a:t> CD </a:t>
            </a:r>
            <a:r>
              <a:rPr lang="pl-PL" sz="2000" dirty="0" smtClean="0"/>
              <a:t>i</a:t>
            </a:r>
            <a:r>
              <a:rPr lang="en-US" sz="2000" dirty="0" smtClean="0"/>
              <a:t> </a:t>
            </a:r>
            <a:r>
              <a:rPr lang="pl-PL" sz="2000" dirty="0" smtClean="0"/>
              <a:t>ż</a:t>
            </a:r>
            <a:r>
              <a:rPr lang="en-US" sz="2000" dirty="0" smtClean="0"/>
              <a:t>ar</a:t>
            </a:r>
            <a:r>
              <a:rPr lang="pl-PL" sz="2000" dirty="0" smtClean="0"/>
              <a:t>ó</a:t>
            </a:r>
            <a:r>
              <a:rPr lang="en-US" sz="2000" dirty="0" smtClean="0"/>
              <a:t>wka en</a:t>
            </a:r>
            <a:r>
              <a:rPr lang="pl-PL" sz="2000" dirty="0" smtClean="0"/>
              <a:t>e</a:t>
            </a:r>
            <a:r>
              <a:rPr lang="en-US" sz="2000" dirty="0" smtClean="0"/>
              <a:t>rgooszcz</a:t>
            </a:r>
            <a:r>
              <a:rPr lang="pl-PL" sz="2000" dirty="0" smtClean="0"/>
              <a:t>ę</a:t>
            </a:r>
            <a:r>
              <a:rPr lang="en-US" sz="2000" dirty="0" smtClean="0"/>
              <a:t>dna</a:t>
            </a:r>
            <a:r>
              <a:rPr lang="en-US" sz="2000" dirty="0" smtClean="0"/>
              <a:t>. Patrz</a:t>
            </a:r>
            <a:r>
              <a:rPr lang="pl-PL" sz="2000" dirty="0" smtClean="0"/>
              <a:t>ą</a:t>
            </a:r>
            <a:r>
              <a:rPr lang="en-US" sz="2000" dirty="0" smtClean="0"/>
              <a:t>c na p</a:t>
            </a:r>
            <a:r>
              <a:rPr lang="pl-PL" sz="2000" dirty="0" smtClean="0"/>
              <a:t>ł</a:t>
            </a:r>
            <a:r>
              <a:rPr lang="en-US" sz="2000" dirty="0" smtClean="0"/>
              <a:t>yt</a:t>
            </a:r>
            <a:r>
              <a:rPr lang="pl-PL" sz="2000" dirty="0" smtClean="0"/>
              <a:t>ę</a:t>
            </a:r>
            <a:r>
              <a:rPr lang="en-US" sz="2000" dirty="0" smtClean="0"/>
              <a:t> </a:t>
            </a:r>
            <a:r>
              <a:rPr lang="en-US" sz="2000" dirty="0" smtClean="0"/>
              <a:t>widzimy pi</a:t>
            </a:r>
            <a:r>
              <a:rPr lang="pl-PL" sz="2000" dirty="0" smtClean="0"/>
              <a:t>ę</a:t>
            </a:r>
            <a:r>
              <a:rPr lang="en-US" sz="2000" dirty="0" smtClean="0"/>
              <a:t>kn</a:t>
            </a:r>
            <a:r>
              <a:rPr lang="pl-PL" sz="2000" dirty="0" smtClean="0"/>
              <a:t>ą</a:t>
            </a:r>
            <a:r>
              <a:rPr lang="en-US" sz="2000" dirty="0" smtClean="0"/>
              <a:t> palet</a:t>
            </a:r>
            <a:r>
              <a:rPr lang="pl-PL" sz="2000" dirty="0" smtClean="0"/>
              <a:t>ę</a:t>
            </a:r>
            <a:r>
              <a:rPr lang="en-US" sz="2000" dirty="0" smtClean="0"/>
              <a:t> barw. Jest to widmo </a:t>
            </a:r>
            <a:r>
              <a:rPr lang="en-US" sz="2000" dirty="0" err="1" smtClean="0"/>
              <a:t>ci</a:t>
            </a:r>
            <a:r>
              <a:rPr lang="pl-PL" sz="2000" dirty="0" smtClean="0"/>
              <a:t>ą</a:t>
            </a:r>
            <a:r>
              <a:rPr lang="en-US" sz="2000" dirty="0" smtClean="0"/>
              <a:t>g</a:t>
            </a:r>
            <a:r>
              <a:rPr lang="pl-PL" sz="2000" dirty="0" smtClean="0"/>
              <a:t>ł</a:t>
            </a:r>
            <a:r>
              <a:rPr lang="en-US" sz="2000" dirty="0" smtClean="0"/>
              <a:t>e </a:t>
            </a:r>
            <a:r>
              <a:rPr lang="pl-PL" sz="2000" dirty="0" smtClean="0"/>
              <a:t>ś</a:t>
            </a:r>
            <a:r>
              <a:rPr lang="en-US" sz="2000" dirty="0" smtClean="0"/>
              <a:t>wiat</a:t>
            </a:r>
            <a:r>
              <a:rPr lang="pl-PL" sz="2000" dirty="0" smtClean="0"/>
              <a:t>ł</a:t>
            </a:r>
            <a:r>
              <a:rPr lang="en-US" sz="2000" dirty="0" smtClean="0"/>
              <a:t>a s</a:t>
            </a:r>
            <a:r>
              <a:rPr lang="pl-PL" sz="2000" dirty="0" smtClean="0"/>
              <a:t>ł</a:t>
            </a:r>
            <a:r>
              <a:rPr lang="en-US" sz="2000" dirty="0" smtClean="0"/>
              <a:t>onecznego lub </a:t>
            </a:r>
            <a:r>
              <a:rPr lang="pl-PL" sz="2000" dirty="0" smtClean="0"/>
              <a:t>ż</a:t>
            </a:r>
            <a:r>
              <a:rPr lang="en-US" sz="2000" dirty="0" smtClean="0"/>
              <a:t>ar</a:t>
            </a:r>
            <a:r>
              <a:rPr lang="pl-PL" sz="2000" dirty="0" smtClean="0"/>
              <a:t>ó</a:t>
            </a:r>
            <a:r>
              <a:rPr lang="en-US" sz="2000" dirty="0" smtClean="0"/>
              <a:t>wki. Postaramy </a:t>
            </a:r>
            <a:r>
              <a:rPr lang="en-US" sz="2000" dirty="0" smtClean="0"/>
              <a:t>si</a:t>
            </a:r>
            <a:r>
              <a:rPr lang="pl-PL" sz="2000" dirty="0" smtClean="0"/>
              <a:t>ę</a:t>
            </a:r>
            <a:r>
              <a:rPr lang="en-US" sz="2000" dirty="0" smtClean="0"/>
              <a:t> zobaczy</a:t>
            </a:r>
            <a:r>
              <a:rPr lang="pl-PL" sz="2000" dirty="0" smtClean="0"/>
              <a:t>ć</a:t>
            </a:r>
            <a:r>
              <a:rPr lang="en-US" sz="2000" dirty="0" smtClean="0"/>
              <a:t> </a:t>
            </a:r>
            <a:r>
              <a:rPr lang="en-US" sz="2000" dirty="0" smtClean="0"/>
              <a:t>widmo </a:t>
            </a:r>
            <a:r>
              <a:rPr lang="pl-PL" sz="2000" dirty="0" smtClean="0"/>
              <a:t>ś</a:t>
            </a:r>
            <a:r>
              <a:rPr lang="en-US" sz="2000" dirty="0" err="1" smtClean="0"/>
              <a:t>wiec</a:t>
            </a:r>
            <a:r>
              <a:rPr lang="pl-PL" sz="2000" dirty="0" smtClean="0"/>
              <a:t>ą</a:t>
            </a:r>
            <a:r>
              <a:rPr lang="en-US" sz="2000" dirty="0" smtClean="0"/>
              <a:t>cego gazu, </a:t>
            </a:r>
            <a:r>
              <a:rPr lang="en-US" sz="2000" dirty="0" err="1" smtClean="0"/>
              <a:t>kt</a:t>
            </a:r>
            <a:r>
              <a:rPr lang="pl-PL" sz="2000" dirty="0" smtClean="0"/>
              <a:t>ó</a:t>
            </a:r>
            <a:r>
              <a:rPr lang="en-US" sz="2000" dirty="0" smtClean="0"/>
              <a:t>re jest nieco inne (liniowe lub pasmowe, w </a:t>
            </a:r>
            <a:r>
              <a:rPr lang="en-US" sz="2000" dirty="0" err="1" smtClean="0"/>
              <a:t>zale</a:t>
            </a:r>
            <a:r>
              <a:rPr lang="pl-PL" sz="2000" dirty="0" smtClean="0"/>
              <a:t>ż</a:t>
            </a:r>
            <a:r>
              <a:rPr lang="en-US" sz="2000" dirty="0" smtClean="0"/>
              <a:t>no</a:t>
            </a:r>
            <a:r>
              <a:rPr lang="pl-PL" sz="2000" dirty="0" smtClean="0"/>
              <a:t>ś</a:t>
            </a:r>
            <a:r>
              <a:rPr lang="en-US" sz="2000" dirty="0" smtClean="0"/>
              <a:t>ci </a:t>
            </a:r>
            <a:r>
              <a:rPr lang="en-US" sz="2000" dirty="0" smtClean="0"/>
              <a:t>od rodzaju gazu</a:t>
            </a:r>
            <a:r>
              <a:rPr lang="en-US" sz="2000" dirty="0"/>
              <a:t> </a:t>
            </a:r>
            <a:r>
              <a:rPr lang="en-US" sz="2000" dirty="0" smtClean="0"/>
              <a:t>i </a:t>
            </a:r>
            <a:r>
              <a:rPr lang="en-US" sz="2000" dirty="0" smtClean="0"/>
              <a:t>ci</a:t>
            </a:r>
            <a:r>
              <a:rPr lang="pl-PL" sz="2000" dirty="0" smtClean="0"/>
              <a:t>ś</a:t>
            </a:r>
            <a:r>
              <a:rPr lang="en-US" sz="2000" dirty="0" smtClean="0"/>
              <a:t>nienia</a:t>
            </a:r>
            <a:r>
              <a:rPr lang="en-US" sz="2000" dirty="0" smtClean="0"/>
              <a:t>).</a:t>
            </a:r>
            <a:endParaRPr lang="pl-PL" sz="2000" dirty="0"/>
          </a:p>
        </p:txBody>
      </p:sp>
      <p:pic>
        <p:nvPicPr>
          <p:cNvPr id="4" name="Picture 3" descr="IMG_40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4648200"/>
            <a:ext cx="2032000" cy="1524000"/>
          </a:xfrm>
          <a:prstGeom prst="rect">
            <a:avLst/>
          </a:prstGeom>
        </p:spPr>
      </p:pic>
      <p:pic>
        <p:nvPicPr>
          <p:cNvPr id="6" name="Picture 5" descr="IMG_40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4419600"/>
            <a:ext cx="2819400" cy="211455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8001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Ba</a:t>
            </a:r>
            <a:r>
              <a:rPr lang="pl-PL" sz="2000" dirty="0" smtClean="0"/>
              <a:t>ń</a:t>
            </a:r>
            <a:r>
              <a:rPr lang="en-US" sz="2000" dirty="0" smtClean="0"/>
              <a:t>k</a:t>
            </a:r>
            <a:r>
              <a:rPr lang="pl-PL" sz="2000" dirty="0" smtClean="0"/>
              <a:t>ę</a:t>
            </a:r>
            <a:r>
              <a:rPr lang="en-US" sz="2000" dirty="0" smtClean="0"/>
              <a:t> </a:t>
            </a:r>
            <a:r>
              <a:rPr lang="pl-PL" sz="2000" dirty="0" smtClean="0"/>
              <a:t>ż</a:t>
            </a:r>
            <a:r>
              <a:rPr lang="en-US" sz="2000" dirty="0" smtClean="0"/>
              <a:t>ar</a:t>
            </a:r>
            <a:r>
              <a:rPr lang="pl-PL" sz="2000" dirty="0" smtClean="0"/>
              <a:t>ó</a:t>
            </a:r>
            <a:r>
              <a:rPr lang="en-US" sz="2000" dirty="0" smtClean="0"/>
              <a:t>wki </a:t>
            </a:r>
            <a:r>
              <a:rPr lang="en-US" sz="2000" dirty="0" err="1" smtClean="0"/>
              <a:t>przys</a:t>
            </a:r>
            <a:r>
              <a:rPr lang="pl-PL" sz="2000" dirty="0" smtClean="0"/>
              <a:t>ł</a:t>
            </a:r>
            <a:r>
              <a:rPr lang="en-US" sz="2000" dirty="0" err="1" smtClean="0"/>
              <a:t>aniamy</a:t>
            </a:r>
            <a:r>
              <a:rPr lang="en-US" sz="2000" dirty="0" smtClean="0"/>
              <a:t> </a:t>
            </a:r>
            <a:r>
              <a:rPr lang="en-US" sz="2000" dirty="0" err="1" smtClean="0"/>
              <a:t>tekturk</a:t>
            </a:r>
            <a:r>
              <a:rPr lang="pl-PL" sz="2000" dirty="0" smtClean="0"/>
              <a:t>ą</a:t>
            </a:r>
            <a:r>
              <a:rPr lang="en-US" sz="2000" dirty="0" smtClean="0"/>
              <a:t> z </a:t>
            </a:r>
            <a:r>
              <a:rPr lang="en-US" sz="2000" dirty="0" err="1" smtClean="0"/>
              <a:t>wyci</a:t>
            </a:r>
            <a:r>
              <a:rPr lang="pl-PL" sz="2000" dirty="0" smtClean="0"/>
              <a:t>ę</a:t>
            </a:r>
            <a:r>
              <a:rPr lang="en-US" sz="2000" dirty="0" smtClean="0"/>
              <a:t>t</a:t>
            </a:r>
            <a:r>
              <a:rPr lang="pl-PL" sz="2000" dirty="0" smtClean="0"/>
              <a:t>ą</a:t>
            </a:r>
            <a:r>
              <a:rPr lang="en-US" sz="2000" dirty="0" smtClean="0"/>
              <a:t> </a:t>
            </a:r>
            <a:r>
              <a:rPr lang="en-US" sz="2000" dirty="0" err="1" smtClean="0"/>
              <a:t>szczelin</a:t>
            </a:r>
            <a:r>
              <a:rPr lang="pl-PL" sz="2000" dirty="0" smtClean="0"/>
              <a:t>ą</a:t>
            </a:r>
            <a:r>
              <a:rPr lang="en-US" sz="2000" dirty="0" smtClean="0"/>
              <a:t> o </a:t>
            </a:r>
            <a:r>
              <a:rPr lang="en-US" sz="2000" dirty="0" err="1" smtClean="0"/>
              <a:t>szeroko</a:t>
            </a:r>
            <a:r>
              <a:rPr lang="pl-PL" sz="2000" dirty="0" smtClean="0"/>
              <a:t>ś</a:t>
            </a:r>
            <a:r>
              <a:rPr lang="en-US" sz="2000" dirty="0" smtClean="0"/>
              <a:t>ci 2-3 mm. </a:t>
            </a:r>
            <a:r>
              <a:rPr lang="pl-PL" sz="2000" dirty="0" err="1" smtClean="0"/>
              <a:t>Ką</a:t>
            </a:r>
            <a:r>
              <a:rPr lang="en-US" sz="2000" dirty="0" smtClean="0"/>
              <a:t>t nachylenia p</a:t>
            </a:r>
            <a:r>
              <a:rPr lang="pl-PL" sz="2000" dirty="0" smtClean="0"/>
              <a:t>ł</a:t>
            </a:r>
            <a:r>
              <a:rPr lang="en-US" sz="2000" dirty="0" err="1" smtClean="0"/>
              <a:t>yty</a:t>
            </a:r>
            <a:r>
              <a:rPr lang="en-US" sz="2000" dirty="0" smtClean="0"/>
              <a:t> CD dobieramy do</a:t>
            </a:r>
            <a:r>
              <a:rPr lang="pl-PL" sz="2000" dirty="0" smtClean="0"/>
              <a:t>ś</a:t>
            </a:r>
            <a:r>
              <a:rPr lang="en-US" sz="2000" dirty="0" err="1" smtClean="0"/>
              <a:t>wiadczalnie</a:t>
            </a:r>
            <a:r>
              <a:rPr lang="en-US" sz="2000" dirty="0" smtClean="0"/>
              <a:t> tak, aby </a:t>
            </a:r>
            <a:r>
              <a:rPr lang="en-US" sz="2000" dirty="0" err="1" smtClean="0"/>
              <a:t>poszczeg</a:t>
            </a:r>
            <a:r>
              <a:rPr lang="pl-PL" sz="2000" dirty="0" smtClean="0"/>
              <a:t>ó</a:t>
            </a:r>
            <a:r>
              <a:rPr lang="en-US" sz="2000" dirty="0" smtClean="0"/>
              <a:t>lne barwy by</a:t>
            </a:r>
            <a:r>
              <a:rPr lang="pl-PL" sz="2000" dirty="0" smtClean="0"/>
              <a:t>ł</a:t>
            </a:r>
            <a:r>
              <a:rPr lang="en-US" sz="2000" dirty="0" smtClean="0"/>
              <a:t>y mo</a:t>
            </a:r>
            <a:r>
              <a:rPr lang="pl-PL" sz="2000" dirty="0" smtClean="0"/>
              <a:t>ż</a:t>
            </a:r>
            <a:r>
              <a:rPr lang="en-US" sz="2000" dirty="0" err="1" smtClean="0"/>
              <a:t>liwie</a:t>
            </a:r>
            <a:r>
              <a:rPr lang="en-US" sz="2000" dirty="0" smtClean="0"/>
              <a:t> ostro zarysowane. Jak zobaczymy, kolejne barwy nie przechodz</a:t>
            </a:r>
            <a:r>
              <a:rPr lang="pl-PL" sz="2000" dirty="0" smtClean="0"/>
              <a:t>ą</a:t>
            </a:r>
            <a:r>
              <a:rPr lang="en-US" sz="2000" dirty="0" smtClean="0"/>
              <a:t> tu jedna w drug</a:t>
            </a:r>
            <a:r>
              <a:rPr lang="pl-PL" sz="2000" dirty="0" smtClean="0"/>
              <a:t>ą</a:t>
            </a:r>
            <a:r>
              <a:rPr lang="en-US" sz="2000" dirty="0" smtClean="0"/>
              <a:t> w </a:t>
            </a:r>
            <a:r>
              <a:rPr lang="en-US" sz="2000" dirty="0" err="1" smtClean="0"/>
              <a:t>spos</a:t>
            </a:r>
            <a:r>
              <a:rPr lang="pl-PL" sz="2000" dirty="0" smtClean="0"/>
              <a:t>ó</a:t>
            </a:r>
            <a:r>
              <a:rPr lang="en-US" sz="2000" dirty="0" smtClean="0"/>
              <a:t>b </a:t>
            </a:r>
            <a:r>
              <a:rPr lang="en-US" sz="2000" dirty="0" err="1" smtClean="0"/>
              <a:t>ci</a:t>
            </a:r>
            <a:r>
              <a:rPr lang="pl-PL" sz="2000" dirty="0" smtClean="0"/>
              <a:t>ą</a:t>
            </a:r>
            <a:r>
              <a:rPr lang="en-US" sz="2000" dirty="0" smtClean="0"/>
              <a:t>g</a:t>
            </a:r>
            <a:r>
              <a:rPr lang="pl-PL" sz="2000" dirty="0" smtClean="0"/>
              <a:t>ł</a:t>
            </a:r>
            <a:r>
              <a:rPr lang="en-US" sz="2000" dirty="0" smtClean="0"/>
              <a:t>y, ale </a:t>
            </a:r>
            <a:r>
              <a:rPr lang="en-US" sz="2000" dirty="0" err="1" smtClean="0"/>
              <a:t>tworz</a:t>
            </a:r>
            <a:r>
              <a:rPr lang="pl-PL" sz="2000" dirty="0" smtClean="0"/>
              <a:t>ą</a:t>
            </a:r>
            <a:r>
              <a:rPr lang="en-US" sz="2000" dirty="0" smtClean="0"/>
              <a:t> </a:t>
            </a:r>
            <a:r>
              <a:rPr lang="en-US" sz="2000" dirty="0" err="1" smtClean="0"/>
              <a:t>wyra</a:t>
            </a:r>
            <a:r>
              <a:rPr lang="pl-PL" sz="2000" dirty="0" smtClean="0"/>
              <a:t>ź</a:t>
            </a:r>
            <a:r>
              <a:rPr lang="en-US" sz="2000" dirty="0" smtClean="0"/>
              <a:t>nie oddzielone smugi.</a:t>
            </a:r>
            <a:endParaRPr lang="pl-PL" sz="2000" dirty="0"/>
          </a:p>
        </p:txBody>
      </p:sp>
      <p:pic>
        <p:nvPicPr>
          <p:cNvPr id="3" name="Picture 2" descr="IMG_40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200400"/>
            <a:ext cx="4064000" cy="3048000"/>
          </a:xfrm>
          <a:prstGeom prst="rect">
            <a:avLst/>
          </a:prstGeom>
        </p:spPr>
      </p:pic>
      <p:pic>
        <p:nvPicPr>
          <p:cNvPr id="4" name="Picture 3" descr="IMG_40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2667000"/>
            <a:ext cx="3581400" cy="268605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0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51200" y="0"/>
            <a:ext cx="5892800" cy="4419600"/>
          </a:xfrm>
          <a:prstGeom prst="rect">
            <a:avLst/>
          </a:prstGeom>
        </p:spPr>
      </p:pic>
      <p:pic>
        <p:nvPicPr>
          <p:cNvPr id="3" name="Picture 2" descr="IMG_40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38400"/>
            <a:ext cx="5588000" cy="41910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</a:t>
            </a:r>
            <a:r>
              <a:rPr lang="pl-PL" dirty="0" smtClean="0"/>
              <a:t>ś</a:t>
            </a:r>
            <a:r>
              <a:rPr lang="en-US" dirty="0" smtClean="0"/>
              <a:t>wiadczenie 2. </a:t>
            </a:r>
            <a:br>
              <a:rPr lang="en-US" dirty="0" smtClean="0"/>
            </a:br>
            <a:r>
              <a:rPr lang="en-US" dirty="0" smtClean="0"/>
              <a:t>            </a:t>
            </a:r>
            <a:r>
              <a:rPr lang="en-US" dirty="0" err="1" smtClean="0"/>
              <a:t>Za</a:t>
            </a:r>
            <a:r>
              <a:rPr lang="pl-PL" dirty="0" smtClean="0"/>
              <a:t>ł</a:t>
            </a:r>
            <a:r>
              <a:rPr lang="en-US" dirty="0" err="1" smtClean="0"/>
              <a:t>amanie</a:t>
            </a:r>
            <a:r>
              <a:rPr lang="en-US" dirty="0" smtClean="0"/>
              <a:t> </a:t>
            </a:r>
            <a:r>
              <a:rPr lang="pl-PL" dirty="0" smtClean="0"/>
              <a:t>ś</a:t>
            </a:r>
            <a:r>
              <a:rPr lang="en-US" dirty="0" smtClean="0"/>
              <a:t>wiat</a:t>
            </a:r>
            <a:r>
              <a:rPr lang="pl-PL" dirty="0" smtClean="0"/>
              <a:t>ł</a:t>
            </a:r>
            <a:r>
              <a:rPr lang="en-US" dirty="0" smtClean="0"/>
              <a:t>a </a:t>
            </a:r>
            <a:endParaRPr lang="pl-PL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905000"/>
            <a:ext cx="8305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Je</a:t>
            </a:r>
            <a:r>
              <a:rPr lang="pl-PL" sz="2000" dirty="0" smtClean="0"/>
              <a:t>ś</a:t>
            </a:r>
            <a:r>
              <a:rPr lang="en-US" sz="2000" dirty="0" err="1" smtClean="0"/>
              <a:t>li</a:t>
            </a:r>
            <a:r>
              <a:rPr lang="en-US" sz="2000" dirty="0" smtClean="0"/>
              <a:t> </a:t>
            </a:r>
            <a:r>
              <a:rPr lang="pl-PL" sz="2000" dirty="0" smtClean="0"/>
              <a:t>ś</a:t>
            </a:r>
            <a:r>
              <a:rPr lang="en-US" sz="2000" dirty="0" smtClean="0"/>
              <a:t>wiat</a:t>
            </a:r>
            <a:r>
              <a:rPr lang="pl-PL" sz="2000" dirty="0" smtClean="0"/>
              <a:t>ł</a:t>
            </a:r>
            <a:r>
              <a:rPr lang="en-US" sz="2000" dirty="0" smtClean="0"/>
              <a:t>o pada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granic</a:t>
            </a:r>
            <a:r>
              <a:rPr lang="pl-PL" sz="2000" dirty="0" smtClean="0"/>
              <a:t>ę</a:t>
            </a:r>
            <a:r>
              <a:rPr lang="en-US" sz="2000" dirty="0" smtClean="0"/>
              <a:t> </a:t>
            </a:r>
            <a:r>
              <a:rPr lang="en-US" sz="2000" dirty="0" err="1" smtClean="0"/>
              <a:t>dw</a:t>
            </a:r>
            <a:r>
              <a:rPr lang="pl-PL" sz="2000" dirty="0" smtClean="0"/>
              <a:t>ó</a:t>
            </a:r>
            <a:r>
              <a:rPr lang="en-US" sz="2000" dirty="0" err="1" smtClean="0"/>
              <a:t>ch</a:t>
            </a:r>
            <a:r>
              <a:rPr lang="en-US" sz="2000" dirty="0" smtClean="0"/>
              <a:t> przezroczystych o</a:t>
            </a:r>
            <a:r>
              <a:rPr lang="pl-PL" sz="2000" dirty="0" smtClean="0"/>
              <a:t>ś</a:t>
            </a:r>
            <a:r>
              <a:rPr lang="en-US" sz="2000" dirty="0" err="1" smtClean="0"/>
              <a:t>rodk</a:t>
            </a:r>
            <a:r>
              <a:rPr lang="pl-PL" sz="2000" dirty="0" smtClean="0"/>
              <a:t>ó</a:t>
            </a:r>
            <a:r>
              <a:rPr lang="en-US" sz="2000" dirty="0" smtClean="0"/>
              <a:t>w, to zwykle jego </a:t>
            </a:r>
            <a:r>
              <a:rPr lang="en-US" sz="2000" dirty="0" err="1" smtClean="0"/>
              <a:t>cz</a:t>
            </a:r>
            <a:r>
              <a:rPr lang="pl-PL" sz="2000" dirty="0" smtClean="0"/>
              <a:t>ęść</a:t>
            </a:r>
            <a:r>
              <a:rPr lang="en-US" sz="2000" dirty="0" smtClean="0"/>
              <a:t> odbija si</a:t>
            </a:r>
            <a:r>
              <a:rPr lang="pl-PL" sz="2000" dirty="0" smtClean="0"/>
              <a:t>ę</a:t>
            </a:r>
            <a:r>
              <a:rPr lang="en-US" sz="2000" dirty="0" smtClean="0"/>
              <a:t> (zgodnie z prawem odbicia), a </a:t>
            </a:r>
            <a:r>
              <a:rPr lang="en-US" sz="2000" dirty="0" err="1" smtClean="0"/>
              <a:t>cz</a:t>
            </a:r>
            <a:r>
              <a:rPr lang="pl-PL" sz="2000" dirty="0" smtClean="0"/>
              <a:t>ęść</a:t>
            </a:r>
            <a:r>
              <a:rPr lang="en-US" sz="2000" dirty="0" smtClean="0"/>
              <a:t> wchodzi do drugiego o</a:t>
            </a:r>
            <a:r>
              <a:rPr lang="pl-PL" sz="2000" dirty="0" smtClean="0"/>
              <a:t>ś</a:t>
            </a:r>
            <a:r>
              <a:rPr lang="en-US" sz="2000" dirty="0" err="1" smtClean="0"/>
              <a:t>rodka</a:t>
            </a:r>
            <a:r>
              <a:rPr lang="en-US" sz="2000" dirty="0" smtClean="0"/>
              <a:t>. M</a:t>
            </a:r>
            <a:r>
              <a:rPr lang="pl-PL" sz="2000" dirty="0" smtClean="0"/>
              <a:t>ó</a:t>
            </a:r>
            <a:r>
              <a:rPr lang="en-US" sz="2000" dirty="0" err="1" smtClean="0"/>
              <a:t>wimy</a:t>
            </a:r>
            <a:r>
              <a:rPr lang="en-US" sz="2000" dirty="0" smtClean="0"/>
              <a:t>, </a:t>
            </a:r>
            <a:r>
              <a:rPr lang="pl-PL" sz="2000" dirty="0" smtClean="0"/>
              <a:t>ż</a:t>
            </a:r>
            <a:r>
              <a:rPr lang="en-US" sz="2000" dirty="0" smtClean="0"/>
              <a:t>e </a:t>
            </a:r>
            <a:r>
              <a:rPr lang="pl-PL" sz="2000" dirty="0" smtClean="0"/>
              <a:t>ś</a:t>
            </a:r>
            <a:r>
              <a:rPr lang="en-US" sz="2000" dirty="0" smtClean="0"/>
              <a:t>wiat</a:t>
            </a:r>
            <a:r>
              <a:rPr lang="pl-PL" sz="2000" dirty="0" smtClean="0"/>
              <a:t>ł</a:t>
            </a:r>
            <a:r>
              <a:rPr lang="en-US" sz="2000" dirty="0" smtClean="0"/>
              <a:t>o </a:t>
            </a:r>
            <a:r>
              <a:rPr lang="en-US" sz="2000" dirty="0" err="1" smtClean="0"/>
              <a:t>za</a:t>
            </a:r>
            <a:r>
              <a:rPr lang="pl-PL" sz="2000" dirty="0" smtClean="0"/>
              <a:t>ł</a:t>
            </a:r>
            <a:r>
              <a:rPr lang="en-US" sz="2000" dirty="0" err="1" smtClean="0"/>
              <a:t>amuje</a:t>
            </a:r>
            <a:r>
              <a:rPr lang="en-US" sz="2000" dirty="0" smtClean="0"/>
              <a:t> si</a:t>
            </a:r>
            <a:r>
              <a:rPr lang="pl-PL" sz="2000" dirty="0" smtClean="0"/>
              <a:t>ę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Aby </a:t>
            </a:r>
            <a:r>
              <a:rPr lang="en-US" sz="2000" dirty="0" err="1" smtClean="0"/>
              <a:t>przekona</a:t>
            </a:r>
            <a:r>
              <a:rPr lang="pl-PL" sz="2000" dirty="0" smtClean="0"/>
              <a:t>ć</a:t>
            </a:r>
            <a:r>
              <a:rPr lang="en-US" sz="2000" dirty="0" smtClean="0"/>
              <a:t> </a:t>
            </a:r>
            <a:r>
              <a:rPr lang="en-US" sz="2000" dirty="0" err="1" smtClean="0"/>
              <a:t>sie</a:t>
            </a:r>
            <a:r>
              <a:rPr lang="en-US" sz="2000" dirty="0" smtClean="0"/>
              <a:t> , w jakim kierunku biegnie </a:t>
            </a:r>
            <a:r>
              <a:rPr lang="pl-PL" sz="2000" dirty="0" smtClean="0"/>
              <a:t>ś</a:t>
            </a:r>
            <a:r>
              <a:rPr lang="en-US" sz="2000" dirty="0" smtClean="0"/>
              <a:t>wiat</a:t>
            </a:r>
            <a:r>
              <a:rPr lang="pl-PL" sz="2000" dirty="0" smtClean="0"/>
              <a:t>ł</a:t>
            </a:r>
            <a:r>
              <a:rPr lang="en-US" sz="2000" dirty="0" smtClean="0"/>
              <a:t>o w drugim o</a:t>
            </a:r>
            <a:r>
              <a:rPr lang="pl-PL" sz="2000" dirty="0" smtClean="0"/>
              <a:t>ś</a:t>
            </a:r>
            <a:r>
              <a:rPr lang="en-US" sz="2000" dirty="0" err="1" smtClean="0"/>
              <a:t>rodku</a:t>
            </a:r>
            <a:r>
              <a:rPr lang="en-US" sz="2000" dirty="0" smtClean="0"/>
              <a:t>, wykonamy dwa do</a:t>
            </a:r>
            <a:r>
              <a:rPr lang="pl-PL" sz="2000" dirty="0" smtClean="0"/>
              <a:t>ś</a:t>
            </a:r>
            <a:r>
              <a:rPr lang="en-US" sz="2000" dirty="0" err="1" smtClean="0"/>
              <a:t>wiadczenia</a:t>
            </a:r>
            <a:r>
              <a:rPr lang="en-US" sz="2000" dirty="0" smtClean="0"/>
              <a:t>.</a:t>
            </a:r>
            <a:endParaRPr lang="pl-PL" sz="20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1.</a:t>
            </a:r>
            <a:endParaRPr lang="pl-PL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609600"/>
            <a:ext cx="297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 wykonania do</a:t>
            </a:r>
            <a:r>
              <a:rPr lang="pl-PL" dirty="0" smtClean="0"/>
              <a:t>ś</a:t>
            </a:r>
            <a:r>
              <a:rPr lang="en-US" dirty="0" err="1" smtClean="0"/>
              <a:t>wiadczenia</a:t>
            </a:r>
            <a:r>
              <a:rPr lang="en-US" dirty="0" smtClean="0"/>
              <a:t> potrzebne b</a:t>
            </a:r>
            <a:r>
              <a:rPr lang="pl-PL" dirty="0" smtClean="0"/>
              <a:t>ę</a:t>
            </a:r>
            <a:r>
              <a:rPr lang="en-US" dirty="0" smtClean="0"/>
              <a:t>dzie szerokie naczynie z </a:t>
            </a:r>
            <a:r>
              <a:rPr lang="en-US" dirty="0" err="1" smtClean="0"/>
              <a:t>wod</a:t>
            </a:r>
            <a:r>
              <a:rPr lang="pl-PL" dirty="0" smtClean="0"/>
              <a:t>ą</a:t>
            </a:r>
            <a:r>
              <a:rPr lang="en-US" dirty="0" smtClean="0"/>
              <a:t> (lub g</a:t>
            </a:r>
            <a:r>
              <a:rPr lang="pl-PL" dirty="0" smtClean="0"/>
              <a:t>łę</a:t>
            </a:r>
            <a:r>
              <a:rPr lang="en-US" dirty="0" err="1" smtClean="0"/>
              <a:t>boki</a:t>
            </a:r>
            <a:r>
              <a:rPr lang="en-US" dirty="0" smtClean="0"/>
              <a:t> talerz czy miska) </a:t>
            </a:r>
            <a:r>
              <a:rPr lang="pl-PL" dirty="0" smtClean="0"/>
              <a:t>i</a:t>
            </a:r>
            <a:r>
              <a:rPr lang="en-US" dirty="0" smtClean="0"/>
              <a:t> </a:t>
            </a:r>
            <a:r>
              <a:rPr lang="en-US" dirty="0" smtClean="0"/>
              <a:t>o</a:t>
            </a:r>
            <a:r>
              <a:rPr lang="pl-PL" dirty="0" smtClean="0"/>
              <a:t>łó</a:t>
            </a:r>
            <a:r>
              <a:rPr lang="en-US" dirty="0" err="1" smtClean="0"/>
              <a:t>wek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pl-PL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42672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Zanurz o</a:t>
            </a:r>
            <a:r>
              <a:rPr lang="pl-PL" dirty="0" smtClean="0"/>
              <a:t>łó</a:t>
            </a:r>
            <a:r>
              <a:rPr lang="en-US" dirty="0" err="1" smtClean="0"/>
              <a:t>wek</a:t>
            </a:r>
            <a:r>
              <a:rPr lang="en-US" dirty="0" smtClean="0"/>
              <a:t> w wodzie I popatrz na niego. Wydaje si</a:t>
            </a:r>
            <a:r>
              <a:rPr lang="pl-PL" dirty="0" smtClean="0"/>
              <a:t>ę</a:t>
            </a:r>
            <a:r>
              <a:rPr lang="en-US" dirty="0" smtClean="0"/>
              <a:t>, </a:t>
            </a:r>
            <a:r>
              <a:rPr lang="pl-PL" dirty="0" smtClean="0"/>
              <a:t>ż</a:t>
            </a:r>
            <a:r>
              <a:rPr lang="en-US" dirty="0" smtClean="0"/>
              <a:t>e jest on z</a:t>
            </a:r>
            <a:r>
              <a:rPr lang="pl-PL" dirty="0" smtClean="0"/>
              <a:t>ł</a:t>
            </a:r>
            <a:r>
              <a:rPr lang="en-US" dirty="0" err="1" smtClean="0"/>
              <a:t>amany</a:t>
            </a:r>
            <a:r>
              <a:rPr lang="en-US" dirty="0" smtClean="0"/>
              <a:t>. Podobne zjawisko obserwujemy, gdy zanurzamy w wodzie </a:t>
            </a:r>
            <a:r>
              <a:rPr lang="en-US" dirty="0" err="1" smtClean="0"/>
              <a:t>wios</a:t>
            </a:r>
            <a:r>
              <a:rPr lang="pl-PL" dirty="0" smtClean="0"/>
              <a:t>ł</a:t>
            </a:r>
            <a:r>
              <a:rPr lang="en-US" dirty="0" smtClean="0"/>
              <a:t>o.</a:t>
            </a:r>
          </a:p>
          <a:p>
            <a:endParaRPr lang="pl-PL" dirty="0"/>
          </a:p>
        </p:txBody>
      </p:sp>
      <p:pic>
        <p:nvPicPr>
          <p:cNvPr id="5" name="Picture 4" descr="IMG_39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457200"/>
            <a:ext cx="3810000" cy="28575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9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978400" cy="3733800"/>
          </a:xfrm>
          <a:prstGeom prst="rect">
            <a:avLst/>
          </a:prstGeom>
        </p:spPr>
      </p:pic>
      <p:pic>
        <p:nvPicPr>
          <p:cNvPr id="3" name="Picture 2" descr="IMG_39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2838450"/>
            <a:ext cx="4876800" cy="401955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2.</a:t>
            </a:r>
            <a:endParaRPr lang="pl-PL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6858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Aby </a:t>
            </a:r>
            <a:r>
              <a:rPr lang="en-US" dirty="0" err="1" smtClean="0"/>
              <a:t>wykona</a:t>
            </a:r>
            <a:r>
              <a:rPr lang="pl-PL" dirty="0" smtClean="0"/>
              <a:t>ć</a:t>
            </a:r>
            <a:r>
              <a:rPr lang="en-US" dirty="0" smtClean="0"/>
              <a:t> ten ekspryment </a:t>
            </a:r>
            <a:r>
              <a:rPr lang="en-US" dirty="0" err="1" smtClean="0"/>
              <a:t>nale</a:t>
            </a:r>
            <a:r>
              <a:rPr lang="pl-PL" dirty="0" smtClean="0"/>
              <a:t>ż</a:t>
            </a:r>
            <a:r>
              <a:rPr lang="en-US" dirty="0" smtClean="0"/>
              <a:t>y </a:t>
            </a:r>
            <a:r>
              <a:rPr lang="en-US" dirty="0" err="1" smtClean="0"/>
              <a:t>przygotowa</a:t>
            </a:r>
            <a:r>
              <a:rPr lang="pl-PL" dirty="0" smtClean="0"/>
              <a:t>ć</a:t>
            </a:r>
            <a:r>
              <a:rPr lang="en-US" dirty="0" smtClean="0"/>
              <a:t>: </a:t>
            </a:r>
          </a:p>
          <a:p>
            <a:r>
              <a:rPr lang="en-US" dirty="0" smtClean="0"/>
              <a:t>-</a:t>
            </a:r>
            <a:r>
              <a:rPr lang="pl-PL" dirty="0" smtClean="0"/>
              <a:t> </a:t>
            </a:r>
            <a:r>
              <a:rPr lang="en-US" dirty="0" err="1" smtClean="0"/>
              <a:t>nieprzezroczyste</a:t>
            </a:r>
            <a:r>
              <a:rPr lang="en-US" dirty="0" smtClean="0"/>
              <a:t> naczynie</a:t>
            </a:r>
          </a:p>
          <a:p>
            <a:r>
              <a:rPr lang="en-US" dirty="0" smtClean="0"/>
              <a:t>-</a:t>
            </a:r>
            <a:r>
              <a:rPr lang="pl-PL" dirty="0" smtClean="0"/>
              <a:t> </a:t>
            </a:r>
            <a:r>
              <a:rPr lang="en-US" dirty="0" err="1" smtClean="0"/>
              <a:t>monet</a:t>
            </a:r>
            <a:r>
              <a:rPr lang="pl-PL" dirty="0" smtClean="0"/>
              <a:t>ę</a:t>
            </a:r>
            <a:endParaRPr lang="pl-PL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4800600"/>
            <a:ext cx="792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Umieść na dnie naczynia monetę. </a:t>
            </a:r>
            <a:r>
              <a:rPr lang="en-US" dirty="0" smtClean="0"/>
              <a:t>Ustaw naczynie w takiej </a:t>
            </a:r>
            <a:r>
              <a:rPr lang="en-US" dirty="0" err="1" smtClean="0"/>
              <a:t>odleglo</a:t>
            </a:r>
            <a:r>
              <a:rPr lang="pl-PL" dirty="0" smtClean="0"/>
              <a:t>ś</a:t>
            </a:r>
            <a:r>
              <a:rPr lang="en-US" dirty="0" err="1" smtClean="0"/>
              <a:t>ci</a:t>
            </a:r>
            <a:r>
              <a:rPr lang="en-US" dirty="0" smtClean="0"/>
              <a:t>, aby</a:t>
            </a:r>
            <a:r>
              <a:rPr lang="pl-PL" dirty="0" smtClean="0"/>
              <a:t>ś</a:t>
            </a:r>
            <a:r>
              <a:rPr lang="en-US" dirty="0" smtClean="0"/>
              <a:t> nie widzia</a:t>
            </a:r>
            <a:r>
              <a:rPr lang="pl-PL" dirty="0" smtClean="0"/>
              <a:t>ł</a:t>
            </a:r>
            <a:r>
              <a:rPr lang="en-US" dirty="0" smtClean="0"/>
              <a:t> dna naczynia. </a:t>
            </a:r>
          </a:p>
          <a:p>
            <a:r>
              <a:rPr lang="en-US" dirty="0" smtClean="0"/>
              <a:t>Popro</a:t>
            </a:r>
            <a:r>
              <a:rPr lang="pl-PL" dirty="0" smtClean="0"/>
              <a:t>ś</a:t>
            </a:r>
            <a:r>
              <a:rPr lang="en-US" dirty="0" smtClean="0"/>
              <a:t> koleg</a:t>
            </a:r>
            <a:r>
              <a:rPr lang="pl-PL" dirty="0" smtClean="0"/>
              <a:t>ę</a:t>
            </a:r>
            <a:r>
              <a:rPr lang="en-US" dirty="0" smtClean="0"/>
              <a:t>, aby nape</a:t>
            </a:r>
            <a:r>
              <a:rPr lang="pl-PL" dirty="0" smtClean="0"/>
              <a:t>ł</a:t>
            </a:r>
            <a:r>
              <a:rPr lang="en-US" dirty="0" err="1" smtClean="0"/>
              <a:t>ni</a:t>
            </a:r>
            <a:r>
              <a:rPr lang="pl-PL" dirty="0" smtClean="0"/>
              <a:t>ł</a:t>
            </a:r>
            <a:r>
              <a:rPr lang="en-US" dirty="0" smtClean="0"/>
              <a:t> naczynie </a:t>
            </a:r>
            <a:r>
              <a:rPr lang="en-US" dirty="0" err="1" smtClean="0"/>
              <a:t>wod</a:t>
            </a:r>
            <a:r>
              <a:rPr lang="pl-PL" dirty="0" smtClean="0"/>
              <a:t>ą</a:t>
            </a:r>
            <a:r>
              <a:rPr lang="en-US" dirty="0" smtClean="0"/>
              <a:t>. W pewnej chwili w czasie nape</a:t>
            </a:r>
            <a:r>
              <a:rPr lang="pl-PL" dirty="0" smtClean="0"/>
              <a:t>ł</a:t>
            </a:r>
            <a:r>
              <a:rPr lang="en-US" dirty="0" err="1" smtClean="0"/>
              <a:t>niania</a:t>
            </a:r>
            <a:r>
              <a:rPr lang="en-US" dirty="0" smtClean="0"/>
              <a:t> </a:t>
            </a:r>
            <a:r>
              <a:rPr lang="en-US" dirty="0" err="1" smtClean="0"/>
              <a:t>naczynia</a:t>
            </a:r>
            <a:r>
              <a:rPr lang="en-US" dirty="0" smtClean="0"/>
              <a:t> </a:t>
            </a:r>
            <a:r>
              <a:rPr lang="en-US" dirty="0" err="1" smtClean="0"/>
              <a:t>wod</a:t>
            </a:r>
            <a:r>
              <a:rPr lang="pl-PL" dirty="0" smtClean="0"/>
              <a:t>ą</a:t>
            </a:r>
            <a:r>
              <a:rPr lang="en-US" dirty="0" smtClean="0"/>
              <a:t>, </a:t>
            </a:r>
            <a:r>
              <a:rPr lang="en-US" dirty="0" err="1" smtClean="0"/>
              <a:t>nie</a:t>
            </a:r>
            <a:r>
              <a:rPr lang="en-US" dirty="0" smtClean="0"/>
              <a:t> </a:t>
            </a:r>
            <a:r>
              <a:rPr lang="en-US" dirty="0" err="1" smtClean="0"/>
              <a:t>zmieniaj</a:t>
            </a:r>
            <a:r>
              <a:rPr lang="pl-PL" dirty="0" smtClean="0"/>
              <a:t>ą</a:t>
            </a:r>
            <a:r>
              <a:rPr lang="en-US" dirty="0" smtClean="0"/>
              <a:t>c swego </a:t>
            </a:r>
            <a:r>
              <a:rPr lang="en-US" dirty="0" err="1" smtClean="0"/>
              <a:t>po</a:t>
            </a:r>
            <a:r>
              <a:rPr lang="pl-PL" dirty="0" smtClean="0"/>
              <a:t>ł</a:t>
            </a:r>
            <a:r>
              <a:rPr lang="en-US" dirty="0" smtClean="0"/>
              <a:t>o</a:t>
            </a:r>
            <a:r>
              <a:rPr lang="pl-PL" dirty="0" smtClean="0"/>
              <a:t>ż</a:t>
            </a:r>
            <a:r>
              <a:rPr lang="en-US" dirty="0" err="1" smtClean="0"/>
              <a:t>enia</a:t>
            </a:r>
            <a:r>
              <a:rPr lang="en-US" dirty="0" smtClean="0"/>
              <a:t>, zobaczysz </a:t>
            </a:r>
            <a:r>
              <a:rPr lang="en-US" dirty="0" err="1" smtClean="0"/>
              <a:t>monet</a:t>
            </a:r>
            <a:r>
              <a:rPr lang="pl-PL" dirty="0" smtClean="0"/>
              <a:t>ę</a:t>
            </a:r>
            <a:r>
              <a:rPr lang="en-US" dirty="0" smtClean="0"/>
              <a:t> </a:t>
            </a:r>
            <a:r>
              <a:rPr lang="en-US" dirty="0" smtClean="0"/>
              <a:t>le</a:t>
            </a:r>
            <a:r>
              <a:rPr lang="pl-PL" dirty="0" err="1" smtClean="0"/>
              <a:t>żą</a:t>
            </a:r>
            <a:r>
              <a:rPr lang="en-US" dirty="0" smtClean="0"/>
              <a:t>c</a:t>
            </a:r>
            <a:r>
              <a:rPr lang="pl-PL" dirty="0" smtClean="0"/>
              <a:t>ą</a:t>
            </a:r>
            <a:r>
              <a:rPr lang="en-US" dirty="0" smtClean="0"/>
              <a:t> na dnie.</a:t>
            </a:r>
            <a:endParaRPr lang="pl-PL" dirty="0"/>
          </a:p>
        </p:txBody>
      </p:sp>
      <p:pic>
        <p:nvPicPr>
          <p:cNvPr id="5" name="Picture 4" descr="IMG_39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752600"/>
            <a:ext cx="3683000" cy="2762250"/>
          </a:xfrm>
          <a:prstGeom prst="rect">
            <a:avLst/>
          </a:prstGeom>
        </p:spPr>
      </p:pic>
      <p:pic>
        <p:nvPicPr>
          <p:cNvPr id="6" name="Picture 5" descr="IMG_39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524000"/>
            <a:ext cx="4114800" cy="30861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000" y="0"/>
            <a:ext cx="3759200" cy="2819400"/>
          </a:xfrm>
          <a:prstGeom prst="rect">
            <a:avLst/>
          </a:prstGeom>
        </p:spPr>
      </p:pic>
      <p:pic>
        <p:nvPicPr>
          <p:cNvPr id="3" name="Picture 2" descr="IMG_4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0"/>
            <a:ext cx="3759200" cy="2819400"/>
          </a:xfrm>
          <a:prstGeom prst="rect">
            <a:avLst/>
          </a:prstGeom>
        </p:spPr>
      </p:pic>
      <p:pic>
        <p:nvPicPr>
          <p:cNvPr id="5" name="MVI_4004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676400" y="2800350"/>
            <a:ext cx="5410200" cy="405765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243</TotalTime>
  <Words>872</Words>
  <Application>Microsoft Office PowerPoint</Application>
  <PresentationFormat>Pokaz na ekranie (4:3)</PresentationFormat>
  <Paragraphs>51</Paragraphs>
  <Slides>15</Slides>
  <Notes>2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Technic</vt:lpstr>
      <vt:lpstr>Optyka</vt:lpstr>
      <vt:lpstr>Doświadczenie 1.              Widma liniowe</vt:lpstr>
      <vt:lpstr>Slajd 3</vt:lpstr>
      <vt:lpstr>Slajd 4</vt:lpstr>
      <vt:lpstr>Doświadczenie 2.              Załamanie światła </vt:lpstr>
      <vt:lpstr>Slajd 6</vt:lpstr>
      <vt:lpstr>Slajd 7</vt:lpstr>
      <vt:lpstr>Slajd 8</vt:lpstr>
      <vt:lpstr>Slajd 9</vt:lpstr>
      <vt:lpstr>Slajd 10</vt:lpstr>
      <vt:lpstr>Doświadczenie 3.</vt:lpstr>
      <vt:lpstr>Slajd 12</vt:lpstr>
      <vt:lpstr>Teoria:</vt:lpstr>
      <vt:lpstr>Bibliografia:</vt:lpstr>
      <vt:lpstr>Dziękujemy za obejrzenie naszej prezentacji! 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Optyka</dc:title>
  <dc:creator>Gość</dc:creator>
  <cp:lastModifiedBy>Dorota</cp:lastModifiedBy>
  <cp:revision>26</cp:revision>
  <dcterms:created xsi:type="dcterms:W3CDTF">2010-05-07T20:01:04Z</dcterms:created>
  <dcterms:modified xsi:type="dcterms:W3CDTF">2010-05-16T10:34:46Z</dcterms:modified>
</cp:coreProperties>
</file>